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320" r:id="rId3"/>
    <p:sldId id="257" r:id="rId4"/>
    <p:sldId id="259" r:id="rId5"/>
    <p:sldId id="264" r:id="rId6"/>
    <p:sldId id="260" r:id="rId7"/>
    <p:sldId id="310" r:id="rId8"/>
    <p:sldId id="262" r:id="rId9"/>
    <p:sldId id="263" r:id="rId10"/>
    <p:sldId id="267" r:id="rId11"/>
    <p:sldId id="265" r:id="rId12"/>
    <p:sldId id="266" r:id="rId13"/>
    <p:sldId id="268" r:id="rId14"/>
    <p:sldId id="311" r:id="rId15"/>
    <p:sldId id="269" r:id="rId16"/>
    <p:sldId id="273" r:id="rId17"/>
    <p:sldId id="284" r:id="rId18"/>
    <p:sldId id="280" r:id="rId19"/>
    <p:sldId id="287" r:id="rId20"/>
    <p:sldId id="288" r:id="rId21"/>
    <p:sldId id="289" r:id="rId22"/>
    <p:sldId id="291" r:id="rId23"/>
    <p:sldId id="290" r:id="rId24"/>
    <p:sldId id="292" r:id="rId25"/>
    <p:sldId id="270" r:id="rId26"/>
    <p:sldId id="278" r:id="rId27"/>
    <p:sldId id="271" r:id="rId28"/>
    <p:sldId id="272" r:id="rId29"/>
    <p:sldId id="276" r:id="rId30"/>
    <p:sldId id="277" r:id="rId31"/>
    <p:sldId id="335" r:id="rId32"/>
    <p:sldId id="286" r:id="rId33"/>
    <p:sldId id="281" r:id="rId34"/>
    <p:sldId id="282" r:id="rId35"/>
    <p:sldId id="293" r:id="rId36"/>
    <p:sldId id="294" r:id="rId37"/>
    <p:sldId id="326" r:id="rId38"/>
    <p:sldId id="31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66FF"/>
    <a:srgbClr val="CC0066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63" autoAdjust="0"/>
    <p:restoredTop sz="85221" autoAdjust="0"/>
  </p:normalViewPr>
  <p:slideViewPr>
    <p:cSldViewPr>
      <p:cViewPr varScale="1">
        <p:scale>
          <a:sx n="100" d="100"/>
          <a:sy n="100" d="100"/>
        </p:scale>
        <p:origin x="-19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chemeClr val="accent5">
                  <a:lumMod val="60000"/>
                  <a:lumOff val="40000"/>
                </a:schemeClr>
              </a:solidFill>
              <a:ln w="10000" cap="flat" cmpd="sng" algn="ctr">
                <a:solidFill>
                  <a:schemeClr val="accent5"/>
                </a:solidFill>
                <a:prstDash val="solid"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0"/>
                </a:lightRig>
              </a:scene3d>
              <a:sp3d prstMaterial="metal">
                <a:bevelT w="10000" h="10000"/>
              </a:sp3d>
            </c:spPr>
          </c:dPt>
          <c:cat>
            <c:strRef>
              <c:f>Лист1!$A$2:$A$5</c:f>
              <c:strCache>
                <c:ptCount val="4"/>
                <c:pt idx="0">
                  <c:v>Насекомые</c:v>
                </c:pt>
                <c:pt idx="1">
                  <c:v>Птицы</c:v>
                </c:pt>
                <c:pt idx="2">
                  <c:v>Звери</c:v>
                </c:pt>
                <c:pt idx="3">
                  <c:v>Рыбы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</c:v>
                </c:pt>
                <c:pt idx="1">
                  <c:v>10</c:v>
                </c:pt>
                <c:pt idx="2">
                  <c:v>5</c:v>
                </c:pt>
                <c:pt idx="3">
                  <c:v>10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85304-2A94-4035-9441-95DC500C5BE7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74325-3306-4D33-A8BB-219FBDA093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4325-3306-4D33-A8BB-219FBDA0932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74325-3306-4D33-A8BB-219FBDA09321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image" Target="../media/image28.jpeg"/><Relationship Id="rId3" Type="http://schemas.openxmlformats.org/officeDocument/2006/relationships/image" Target="../media/image20.gif"/><Relationship Id="rId7" Type="http://schemas.openxmlformats.org/officeDocument/2006/relationships/image" Target="../media/image23.gif"/><Relationship Id="rId12" Type="http://schemas.openxmlformats.org/officeDocument/2006/relationships/image" Target="../media/image2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26.jpeg"/><Relationship Id="rId5" Type="http://schemas.openxmlformats.org/officeDocument/2006/relationships/image" Target="../media/image22.gif"/><Relationship Id="rId10" Type="http://schemas.openxmlformats.org/officeDocument/2006/relationships/image" Target="../media/image25.jpeg"/><Relationship Id="rId4" Type="http://schemas.openxmlformats.org/officeDocument/2006/relationships/image" Target="../media/image21.gif"/><Relationship Id="rId9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99;\&#1056;&#1072;&#1073;&#1086;&#1095;&#1080;&#1081;%20&#1089;&#1090;&#1086;&#1083;\&#1057;%20&#1092;&#1083;&#1101;&#1096;&#1082;&#1080;\1%20&#1082;&#1083;&#1072;&#1089;&#1089;%20&#1040;.&#1040;.&#1055;&#1083;&#1077;&#1096;&#1072;&#1082;&#1086;&#1074;\&#1063;&#1058;&#1054;%20&#1048;%20&#1050;&#1058;&#1054;\&#1082;&#1090;&#1086;%20&#1090;&#1072;&#1082;&#1080;&#1077;%20&#1085;&#1072;&#1089;&#1077;&#1082;&#1086;&#1084;&#1099;&#1077;\&#1082;&#1086;&#1084;&#1072;&#1088;.wav" TargetMode="Externa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99;\&#1056;&#1072;&#1073;&#1086;&#1095;&#1080;&#1081;%20&#1089;&#1090;&#1086;&#1083;\&#1057;%20&#1092;&#1083;&#1101;&#1096;&#1082;&#1080;\1%20&#1082;&#1083;&#1072;&#1089;&#1089;%20&#1040;.&#1040;.&#1055;&#1083;&#1077;&#1096;&#1072;&#1082;&#1086;&#1074;\&#1063;&#1058;&#1054;%20&#1048;%20&#1050;&#1058;&#1054;\&#1082;&#1090;&#1086;%20&#1090;&#1072;&#1082;&#1080;&#1077;%20&#1085;&#1072;&#1089;&#1077;&#1082;&#1086;&#1084;&#1099;&#1077;\&#1084;&#1091;&#1093;&#1072;.wav" TargetMode="Externa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s.vitebsk.by/data/media/12/kuznechik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64.pn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214818"/>
            <a:ext cx="5214942" cy="178595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43182"/>
            <a:ext cx="9144000" cy="164307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Кто такие  насекомые?</a:t>
            </a:r>
            <a:endParaRPr lang="ru-RU" sz="8800" b="1" spc="600" dirty="0">
              <a:ln w="381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</p:spTree>
  </p:cSld>
  <p:clrMapOvr>
    <a:masterClrMapping/>
  </p:clrMapOvr>
  <p:transition advTm="1453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Выноска-облако 3"/>
          <p:cNvSpPr/>
          <p:nvPr/>
        </p:nvSpPr>
        <p:spPr>
          <a:xfrm>
            <a:off x="285720" y="0"/>
            <a:ext cx="3429024" cy="1643074"/>
          </a:xfrm>
          <a:prstGeom prst="cloudCallout">
            <a:avLst>
              <a:gd name="adj1" fmla="val 32458"/>
              <a:gd name="adj2" fmla="val -31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</a:endParaRPr>
          </a:p>
          <a:p>
            <a:pPr lvl="0" algn="ctr"/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Шевелились у цветка</a:t>
            </a:r>
            <a:b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Все четыре лепестка.</a:t>
            </a:r>
            <a:b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Я сорвать его хотел, —</a:t>
            </a:r>
            <a:b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Он вспорхнул и улетел.</a:t>
            </a: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Картинка 189 из 977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857496"/>
            <a:ext cx="4779468" cy="2143140"/>
          </a:xfrm>
          <a:prstGeom prst="rect">
            <a:avLst/>
          </a:prstGeom>
          <a:noFill/>
        </p:spPr>
      </p:pic>
      <p:sp>
        <p:nvSpPr>
          <p:cNvPr id="28" name="Выноска-облако 27"/>
          <p:cNvSpPr/>
          <p:nvPr/>
        </p:nvSpPr>
        <p:spPr>
          <a:xfrm>
            <a:off x="3071802" y="1142984"/>
            <a:ext cx="2714644" cy="1571636"/>
          </a:xfrm>
          <a:prstGeom prst="cloudCallout">
            <a:avLst>
              <a:gd name="adj1" fmla="val -78952"/>
              <a:gd name="adj2" fmla="val 6578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 тоже насекомые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3" descr="D:\ТАША\картинки\бабочки , насекомые\animated_dragonfl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887970">
            <a:off x="5751151" y="2708234"/>
            <a:ext cx="2609430" cy="338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2 из 161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42910" y="5072074"/>
            <a:ext cx="2928958" cy="135732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Стрекоза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D:\2 Оксана\1 класс А.А.Плешаков\ЧТО И КТО\кто такие насекомые\Новая папка\0_3ca8b_1e5d2a2a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44066" cy="7472356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214282" y="1785926"/>
            <a:ext cx="2928958" cy="1357322"/>
          </a:xfrm>
          <a:prstGeom prst="cloudCallout">
            <a:avLst>
              <a:gd name="adj1" fmla="val 654"/>
              <a:gd name="adj2" fmla="val 17929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Божья коровка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" name="Picture 4" descr="Картинка 189 из 977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818" y="4754144"/>
            <a:ext cx="4149297" cy="186056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3"/>
          <p:cNvSpPr txBox="1">
            <a:spLocks/>
          </p:cNvSpPr>
          <p:nvPr/>
        </p:nvSpPr>
        <p:spPr>
          <a:xfrm>
            <a:off x="428596" y="1928802"/>
            <a:ext cx="8358217" cy="2643198"/>
          </a:xfrm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Насекомых легко отличить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от других животных по трём признакам: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Тело разделено на 3  части- голова, грудь, брюшко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У них всегда 3 пары ног, то есть 6 ножек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На теле насекомых есть «насечки»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AutoNum type="arabicPeriod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928689" y="214313"/>
            <a:ext cx="4857758" cy="121442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Как отличить насекомых от других животных?</a:t>
            </a:r>
          </a:p>
        </p:txBody>
      </p:sp>
      <p:pic>
        <p:nvPicPr>
          <p:cNvPr id="5" name="Picture 2" descr="D:\ТАША\картинки\бабочки , насекомые\6f7d849564189ad3d9e690cdc244ebf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429132"/>
            <a:ext cx="1738313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ТАША\картинки\бабочки , насекомые\c3c62efbd992ad280b2f29e267db546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71670" y="5214950"/>
            <a:ext cx="152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D:\ТАША\картинки\бабочки , насекомые\animated_fly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29454" y="2357430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:\ТАША\картинки\бабочки , насекомые\beeсм.gif">
            <a:hlinkClick r:id="rId6" action="ppaction://hlinksldjump" tooltip="назад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4786322"/>
            <a:ext cx="59531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ТАША\картинки\бабочки , насекомые\animated_dragonfly_2.gif">
            <a:hlinkClick r:id="rId8" action="ppaction://hlinksldjump" tooltip="самопроверка"/>
          </p:cNvPr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786710" y="1500174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142852"/>
            <a:ext cx="893119" cy="1357298"/>
          </a:xfrm>
          <a:prstGeom prst="rect">
            <a:avLst/>
          </a:prstGeom>
          <a:noFill/>
        </p:spPr>
      </p:pic>
      <p:pic>
        <p:nvPicPr>
          <p:cNvPr id="11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72264" y="4143380"/>
            <a:ext cx="2312598" cy="2071702"/>
          </a:xfrm>
          <a:prstGeom prst="rect">
            <a:avLst/>
          </a:prstGeom>
          <a:noFill/>
        </p:spPr>
      </p:pic>
      <p:pic>
        <p:nvPicPr>
          <p:cNvPr id="12" name="Picture 4" descr="D:\ТАША\картинки\бабочки , насекомые\99e5edbc5b8d1e61fa6d33d3d136ca01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3504" y="5214950"/>
            <a:ext cx="952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Картинка 125 из 16171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43636" y="642918"/>
            <a:ext cx="1143008" cy="103909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500042"/>
            <a:ext cx="8786874" cy="3071834"/>
          </a:xfrm>
          <a:prstGeom prst="cloudCallout">
            <a:avLst>
              <a:gd name="adj1" fmla="val -21869"/>
              <a:gd name="adj2" fmla="val 9634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Хотя насекомые очень разные, у них одни и те же части тела, и у всех насекомых  по шесть ног.  Значит, чтобы узнать, какое животное — насекомое,  а какое — нет, надо посчитать его ножки.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6429420" cy="403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Выноска-облако 3"/>
          <p:cNvSpPr/>
          <p:nvPr/>
        </p:nvSpPr>
        <p:spPr>
          <a:xfrm>
            <a:off x="3428992" y="4786322"/>
            <a:ext cx="2928958" cy="1785950"/>
          </a:xfrm>
          <a:prstGeom prst="cloudCallout">
            <a:avLst>
              <a:gd name="adj1" fmla="val 83329"/>
              <a:gd name="adj2" fmla="val -325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Значит богомол – насекомое!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572008"/>
            <a:ext cx="1408113" cy="21399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18 из 278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8206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муравей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4357686" y="857232"/>
            <a:ext cx="4572032" cy="1500198"/>
          </a:xfrm>
          <a:prstGeom prst="cloudCallout">
            <a:avLst>
              <a:gd name="adj1" fmla="val 19310"/>
              <a:gd name="adj2" fmla="val 21040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передвигаются насекомые?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572008"/>
            <a:ext cx="1408113" cy="2139950"/>
          </a:xfrm>
          <a:prstGeom prst="rect">
            <a:avLst/>
          </a:prstGeom>
          <a:noFill/>
        </p:spPr>
      </p:pic>
      <p:pic>
        <p:nvPicPr>
          <p:cNvPr id="9218" name="Picture 2" descr="Картинка 29 из 2644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2918"/>
            <a:ext cx="4670117" cy="6215082"/>
          </a:xfrm>
          <a:prstGeom prst="rect">
            <a:avLst/>
          </a:prstGeom>
          <a:noFill/>
        </p:spPr>
      </p:pic>
      <p:pic>
        <p:nvPicPr>
          <p:cNvPr id="9" name="Picture 4" descr="Картинка 56 из 749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43438" y="5072074"/>
            <a:ext cx="1143008" cy="1211588"/>
          </a:xfrm>
          <a:prstGeom prst="rect">
            <a:avLst/>
          </a:prstGeom>
          <a:noFill/>
        </p:spPr>
      </p:pic>
      <p:pic>
        <p:nvPicPr>
          <p:cNvPr id="6" name="Picture 4" descr="D:\ТАША\картинки\бабочки , насекомые\animated_fly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2928934"/>
            <a:ext cx="9620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Картинка 114 из 608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071840" y="4143380"/>
            <a:ext cx="2570162" cy="1928826"/>
          </a:xfrm>
          <a:prstGeom prst="rect">
            <a:avLst/>
          </a:prstGeom>
          <a:noFill/>
        </p:spPr>
      </p:pic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214290"/>
            <a:ext cx="8572560" cy="3571900"/>
          </a:xfrm>
          <a:prstGeom prst="cloudCallout">
            <a:avLst>
              <a:gd name="adj1" fmla="val -23278"/>
              <a:gd name="adj2" fmla="val 9099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Многие насекомые летают – для этого у них есть крылья. Стрекоза может развивать скорость 40 км/ч. Некоторые насекомые ходят, прыгают, ползают. Кузнечик может прыгнуть на расстояние, в 20 раз превышающее длину его тела. 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А если он выпустит крылья, то улетит ещё дальше.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3" descr="D:\ТАША\картинки\бабочки , насекомые\animated_dragonfl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887970">
            <a:off x="3780002" y="4324561"/>
            <a:ext cx="2009520" cy="203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4 из 323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14356"/>
            <a:ext cx="5072066" cy="6143644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5000628" y="714356"/>
            <a:ext cx="4000528" cy="3643338"/>
          </a:xfrm>
          <a:prstGeom prst="cloudCallout">
            <a:avLst>
              <a:gd name="adj1" fmla="val 16587"/>
              <a:gd name="adj2" fmla="val 6229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Однажды мне сказали, что я — насекомое.                             Кто такие насекомые? И правда ли, что я — насекомое?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7469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4357686" y="857232"/>
            <a:ext cx="4572032" cy="1500198"/>
          </a:xfrm>
          <a:prstGeom prst="cloudCallout">
            <a:avLst>
              <a:gd name="adj1" fmla="val 16415"/>
              <a:gd name="adj2" fmla="val 19436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питаются насекомые?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572008"/>
            <a:ext cx="1408113" cy="2139950"/>
          </a:xfrm>
          <a:prstGeom prst="rect">
            <a:avLst/>
          </a:prstGeom>
          <a:noFill/>
        </p:spPr>
      </p:pic>
      <p:pic>
        <p:nvPicPr>
          <p:cNvPr id="8" name="Picture 2" descr="Картинка 29 из 2644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642918"/>
            <a:ext cx="4670117" cy="6215082"/>
          </a:xfrm>
          <a:prstGeom prst="rect">
            <a:avLst/>
          </a:prstGeom>
          <a:noFill/>
        </p:spPr>
      </p:pic>
      <p:pic>
        <p:nvPicPr>
          <p:cNvPr id="12" name="Picture 4" descr="Картинка 56 из 749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29190" y="3714752"/>
            <a:ext cx="1143008" cy="121158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282" y="214290"/>
            <a:ext cx="8286808" cy="2428892"/>
          </a:xfrm>
          <a:prstGeom prst="cloudCallout">
            <a:avLst>
              <a:gd name="adj1" fmla="val -20849"/>
              <a:gd name="adj2" fmla="val 1769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 насекомые питаются по-разному. Одни едят растения, другие – мельчайшую живность, третьи – и то, и другое. Некоторые питаются кровью.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8" name="Picture 4" descr="Картинка 246 из 264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65038">
            <a:off x="3749856" y="4092602"/>
            <a:ext cx="1756383" cy="2456479"/>
          </a:xfrm>
          <a:prstGeom prst="rect">
            <a:avLst/>
          </a:prstGeom>
          <a:noFill/>
        </p:spPr>
      </p:pic>
      <p:pic>
        <p:nvPicPr>
          <p:cNvPr id="6150" name="Picture 6" descr="Картинка 252 из 2640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903281">
            <a:off x="5913941" y="2357454"/>
            <a:ext cx="3159529" cy="236964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285728"/>
            <a:ext cx="5572164" cy="2571768"/>
          </a:xfrm>
          <a:prstGeom prst="cloudCallout">
            <a:avLst>
              <a:gd name="adj1" fmla="val -8599"/>
              <a:gd name="adj2" fmla="val 10847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Самка комара хоботком, словно шприцем, протыкает кожу и высасывает кровь.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7108" name="Picture 4" descr="Картинка 143 из 924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357562"/>
            <a:ext cx="5608737" cy="3235975"/>
          </a:xfrm>
          <a:prstGeom prst="rect">
            <a:avLst/>
          </a:prstGeom>
          <a:noFill/>
        </p:spPr>
      </p:pic>
      <p:pic>
        <p:nvPicPr>
          <p:cNvPr id="49156" name="Picture 4" descr="Картинка 98 из 2178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1214422"/>
            <a:ext cx="2928958" cy="193111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214290"/>
            <a:ext cx="5500726" cy="2286016"/>
          </a:xfrm>
          <a:prstGeom prst="cloudCallout">
            <a:avLst>
              <a:gd name="adj1" fmla="val -8510"/>
              <a:gd name="adj2" fmla="val 11638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Челюсти кузнечика, которыми он откусывает кусочки травы, действуют, как кусачки.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7106" name="Picture 2" descr="Картинка 31 из 398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V="1">
            <a:off x="3714743" y="2928934"/>
            <a:ext cx="3740677" cy="2714644"/>
          </a:xfrm>
          <a:prstGeom prst="rect">
            <a:avLst/>
          </a:prstGeom>
          <a:noFill/>
        </p:spPr>
      </p:pic>
      <p:pic>
        <p:nvPicPr>
          <p:cNvPr id="9" name="Picture 4" descr="Картинка 114 из 608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57818" y="642918"/>
            <a:ext cx="3786182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285728"/>
            <a:ext cx="5429288" cy="1928826"/>
          </a:xfrm>
          <a:prstGeom prst="cloudCallout">
            <a:avLst>
              <a:gd name="adj1" fmla="val -5174"/>
              <a:gd name="adj2" fmla="val 17120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Ротовые  органы мухи впитывают жидкость, как губка собирает воду.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7110" name="Picture 6" descr="Картинка 1 из 2406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39" y="3239710"/>
            <a:ext cx="4429157" cy="2876077"/>
          </a:xfrm>
          <a:prstGeom prst="rect">
            <a:avLst/>
          </a:prstGeom>
          <a:noFill/>
        </p:spPr>
      </p:pic>
      <p:pic>
        <p:nvPicPr>
          <p:cNvPr id="48130" name="Picture 2" descr="Картинка 3 из 3114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928670"/>
            <a:ext cx="3428992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13 из 67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5143504" y="4929198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кузнечик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а 16 из 732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пчела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пчела.wav">
            <a:hlinkClick r:id="" action="ppaction://media"/>
          </p:cNvPr>
          <p:cNvPicPr>
            <a:picLocks noRot="1" noChangeAspect="1"/>
          </p:cNvPicPr>
          <p:nvPr>
            <a:wavAudioFile r:embed="rId2" name="пчела.wav"/>
          </p:nvPr>
        </p:nvPicPr>
        <p:blipFill>
          <a:blip r:embed="rId6" cstate="email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18 из 67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7434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шмель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а 19 из 1108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886" cy="685800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а 24 из 222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029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комар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комар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285720" y="928670"/>
            <a:ext cx="8572560" cy="3857652"/>
          </a:xfrm>
          <a:prstGeom prst="cloudCallout">
            <a:avLst>
              <a:gd name="adj1" fmla="val -22248"/>
              <a:gd name="adj2" fmla="val 613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своих путешествиях по родному лесу, по берегам чистой речки, на зеленых полянах Муравей Вопросик нередко встречал удивительных животных.                                                                                                                   Рассмотрим их. Как вы думаете, какое из них — насекомое?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4572008"/>
            <a:ext cx="1408113" cy="2139950"/>
          </a:xfrm>
          <a:prstGeom prst="rect">
            <a:avLst/>
          </a:prstGeom>
          <a:noFill/>
        </p:spPr>
      </p:pic>
    </p:spTree>
  </p:cSld>
  <p:clrMapOvr>
    <a:masterClrMapping/>
  </p:clrMapOvr>
  <p:transition advTm="49625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211 из 325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643702" y="5715016"/>
            <a:ext cx="235745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муха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мух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а 4 из 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58291" y="-1158290"/>
            <a:ext cx="6858001" cy="9174583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6286512" y="5715016"/>
            <a:ext cx="2714644" cy="1000132"/>
          </a:xfrm>
          <a:prstGeom prst="cloudCallout">
            <a:avLst>
              <a:gd name="adj1" fmla="val -29061"/>
              <a:gd name="adj2" fmla="val 2833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клоп - солдатик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а 104 из 673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643314"/>
            <a:ext cx="4613109" cy="3440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3714744" y="1714488"/>
            <a:ext cx="5214974" cy="2071702"/>
          </a:xfrm>
          <a:prstGeom prst="cloudCallout">
            <a:avLst>
              <a:gd name="adj1" fmla="val 20099"/>
              <a:gd name="adj2" fmla="val 10454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вы думаете, почему                                       кузнечик зелёный,                         а шмель - пёстрый?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7892" name="Picture 4" descr="Картинка 14 из 677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71546"/>
            <a:ext cx="3571868" cy="3286148"/>
          </a:xfrm>
          <a:prstGeom prst="rect">
            <a:avLst/>
          </a:prstGeom>
          <a:noFill/>
        </p:spPr>
      </p:pic>
      <p:pic>
        <p:nvPicPr>
          <p:cNvPr id="11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572008"/>
            <a:ext cx="1408113" cy="21399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85720" y="785794"/>
            <a:ext cx="5786478" cy="1714512"/>
          </a:xfrm>
          <a:prstGeom prst="cloudCallout">
            <a:avLst>
              <a:gd name="adj1" fmla="val -9162"/>
              <a:gd name="adj2" fmla="val 20263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Безобидного кузнечика не видно в зеленой траве.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4071942"/>
            <a:ext cx="71438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38" name="Picture 2" descr="Картинка 7 из 673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7620" y="2857496"/>
            <a:ext cx="5076825" cy="380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8501122" cy="1857388"/>
          </a:xfrm>
          <a:prstGeom prst="cloudCallout">
            <a:avLst>
              <a:gd name="adj1" fmla="val -21515"/>
              <a:gd name="adj2" fmla="val 12834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Вооруженный жалом шмель не прячется, яркой окраской он как бы предупреждает врагов: не прикасайтесь, а то хуже будет!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4071942"/>
            <a:ext cx="71438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914" name="Picture 2" descr="Картинка 29 из 677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37617" y="2857496"/>
            <a:ext cx="5092101" cy="3828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71488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0" y="142852"/>
            <a:ext cx="5214942" cy="4071942"/>
          </a:xfrm>
          <a:prstGeom prst="cloudCallout">
            <a:avLst>
              <a:gd name="adj1" fmla="val -2047"/>
              <a:gd name="adj2" fmla="val 490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Божья коровка в момент опасности выпускает струю едких химических веществ с резким запахом. Своей окраской она предупреждает врагов: «Не прикасайтесь! Я несъедобная!»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4071942"/>
            <a:ext cx="714380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178" name="Picture 2" descr="Картинка 33 из 91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286124"/>
            <a:ext cx="4313902" cy="3261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810125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0"/>
            <a:ext cx="6500858" cy="2857496"/>
          </a:xfrm>
          <a:prstGeom prst="cloudCallout">
            <a:avLst>
              <a:gd name="adj1" fmla="val -11997"/>
              <a:gd name="adj2" fmla="val 1471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 количеству видов насекомые – самая богатая группа животных в мире. Они составляют 70 – 75 % всех видов животных, населяющих Землю.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071934" y="2786058"/>
          <a:ext cx="4857784" cy="4572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643042" y="6000768"/>
            <a:ext cx="7358114" cy="714380"/>
          </a:xfrm>
          <a:prstGeom prst="cloudCallout">
            <a:avLst>
              <a:gd name="adj1" fmla="val -52296"/>
              <a:gd name="adj2" fmla="val -27159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 из этих животных не является насекомым?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718050"/>
            <a:ext cx="1408113" cy="2139950"/>
          </a:xfrm>
          <a:prstGeom prst="rect">
            <a:avLst/>
          </a:prstGeom>
          <a:noFill/>
        </p:spPr>
      </p:pic>
      <p:pic>
        <p:nvPicPr>
          <p:cNvPr id="6" name="Picture 4" descr="Картинка 245 из 91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215074" y="142852"/>
            <a:ext cx="2428892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Картинка 41 из 165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04" y="142852"/>
            <a:ext cx="2571768" cy="1915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Картинка 33 из 7257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6215074" y="3714752"/>
            <a:ext cx="2428892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Картинка 1 из 2178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9058" y="2071678"/>
            <a:ext cx="2286016" cy="1607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Картинка 3 из 655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71604" y="3714751"/>
            <a:ext cx="2500330" cy="1928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571605" y="2071678"/>
            <a:ext cx="25003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071934" y="3714752"/>
            <a:ext cx="2143140" cy="191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 descr="Картинка 29 из 4404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143372" y="142852"/>
            <a:ext cx="2071702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215074" y="2071678"/>
            <a:ext cx="2428892" cy="163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4"/>
          <p:cNvSpPr txBox="1">
            <a:spLocks/>
          </p:cNvSpPr>
          <p:nvPr/>
        </p:nvSpPr>
        <p:spPr>
          <a:xfrm>
            <a:off x="285750" y="2214563"/>
            <a:ext cx="8429625" cy="32146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Как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2" action="ppaction://hlinksldjump" tooltip="самопроверка"/>
              </a:rPr>
              <a:t>отличить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насекомых от других животных?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" action="ppaction://noaction"/>
              </a:rPr>
              <a:t>Паук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– насекомое или нет? </a:t>
            </a:r>
            <a:r>
              <a:rPr lang="ru-RU" sz="3200" b="1" dirty="0" smtClean="0"/>
              <a:t>Почему?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Назовите известных вам насекомых.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Что вы о них можете рассказать?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571604" y="571480"/>
            <a:ext cx="5072063" cy="7143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>
              <a:spcBef>
                <a:spcPct val="0"/>
              </a:spcBef>
            </a:pPr>
            <a:r>
              <a:rPr lang="ru-RU" sz="3600" dirty="0" smtClean="0">
                <a:solidFill>
                  <a:schemeClr val="tx1"/>
                </a:solidFill>
              </a:rPr>
              <a:t>        </a:t>
            </a:r>
            <a:r>
              <a:rPr lang="ru-RU" sz="3600" b="1" dirty="0" smtClean="0">
                <a:solidFill>
                  <a:schemeClr val="tx1"/>
                </a:solidFill>
              </a:rPr>
              <a:t>Самопроверка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1000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6" descr="D:\ТАША\картинки\бабочки , насекомые\aaebe3ebcea29e9c8e03c617abdfece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857364"/>
            <a:ext cx="18288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52"/>
            <a:ext cx="5422920" cy="22844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Выноска-облако 6"/>
          <p:cNvSpPr/>
          <p:nvPr/>
        </p:nvSpPr>
        <p:spPr>
          <a:xfrm>
            <a:off x="5286380" y="5429264"/>
            <a:ext cx="3214742" cy="1143008"/>
          </a:xfrm>
          <a:prstGeom prst="cloudCallout">
            <a:avLst>
              <a:gd name="adj1" fmla="val -17286"/>
              <a:gd name="adj2" fmla="val 3252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Многоножка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4580" name="Picture 4" descr="D:\2 Оксана\1 класс А.А.Плешаков\ЧТО И КТО\кто такие насекомые\Новая папка\кивсяк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2643182"/>
            <a:ext cx="4143404" cy="2759507"/>
          </a:xfrm>
          <a:prstGeom prst="rect">
            <a:avLst/>
          </a:prstGeom>
          <a:noFill/>
        </p:spPr>
      </p:pic>
    </p:spTree>
  </p:cSld>
  <p:clrMapOvr>
    <a:masterClrMapping/>
  </p:clrMapOvr>
  <p:transition advTm="1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1 из 580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5786446" y="5000636"/>
            <a:ext cx="2571800" cy="1000108"/>
          </a:xfrm>
          <a:prstGeom prst="cloudCallout">
            <a:avLst>
              <a:gd name="adj1" fmla="val -17286"/>
              <a:gd name="adj2" fmla="val 3252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245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22 из 44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6357950" y="5072074"/>
            <a:ext cx="2571800" cy="1000108"/>
          </a:xfrm>
          <a:prstGeom prst="cloudCallout">
            <a:avLst>
              <a:gd name="adj1" fmla="val -17286"/>
              <a:gd name="adj2" fmla="val 2925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Паук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384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10 из 70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13579" cy="685800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6357950" y="5072074"/>
            <a:ext cx="2571800" cy="1000108"/>
          </a:xfrm>
          <a:prstGeom prst="cloudCallout">
            <a:avLst>
              <a:gd name="adj1" fmla="val -21942"/>
              <a:gd name="adj2" fmla="val 3143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Богомол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68 из 7491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092" y="285728"/>
            <a:ext cx="4714908" cy="2727511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596" y="4357694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85720" y="2071678"/>
            <a:ext cx="4500594" cy="1928826"/>
          </a:xfrm>
          <a:prstGeom prst="cloudCallout">
            <a:avLst>
              <a:gd name="adj1" fmla="val -18451"/>
              <a:gd name="adj2" fmla="val 8644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 же узнать, какое из этих животных — насекомое?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4572000" y="4357694"/>
            <a:ext cx="4357718" cy="1785950"/>
          </a:xfrm>
          <a:prstGeom prst="cloudCallout">
            <a:avLst>
              <a:gd name="adj1" fmla="val 8774"/>
              <a:gd name="adj2" fmla="val -11732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Посмотри на меня. Я – насекомое.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2852"/>
            <a:ext cx="2286000" cy="20478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Картинка 500 из 674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71546"/>
            <a:ext cx="6000760" cy="557216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72132" y="142852"/>
            <a:ext cx="3571868" cy="78581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БАБОЧКА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857752" y="5715016"/>
            <a:ext cx="1143008" cy="1000132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Скругленная соединительная линия 9"/>
          <p:cNvCxnSpPr/>
          <p:nvPr/>
        </p:nvCxnSpPr>
        <p:spPr>
          <a:xfrm rot="16200000" flipH="1">
            <a:off x="4071934" y="5143512"/>
            <a:ext cx="428628" cy="142876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786050" y="6215082"/>
            <a:ext cx="1214446" cy="5000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ноги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5715016"/>
            <a:ext cx="1071570" cy="5000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ГРУДЬ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5214950"/>
            <a:ext cx="1571636" cy="5000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хоботок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3438" y="4500570"/>
            <a:ext cx="1357322" cy="4286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ГОЛОВА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29256" y="3429000"/>
            <a:ext cx="1285884" cy="28575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усики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6072206"/>
            <a:ext cx="1643074" cy="5000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БРЮШКО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1928802"/>
            <a:ext cx="1643074" cy="50006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крылья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4000496" y="6215082"/>
            <a:ext cx="1143008" cy="500066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643438" y="4929198"/>
            <a:ext cx="1357322" cy="4286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глаза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1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000892" y="4857760"/>
            <a:ext cx="1834129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1501</TotalTime>
  <Words>342</Words>
  <Application>Microsoft Office PowerPoint</Application>
  <PresentationFormat>Экран (4:3)</PresentationFormat>
  <Paragraphs>61</Paragraphs>
  <Slides>38</Slides>
  <Notes>2</Notes>
  <HiddenSlides>2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БАБОЧКА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Демонстрационно-бесплатная версия</cp:lastModifiedBy>
  <cp:revision>145</cp:revision>
  <dcterms:created xsi:type="dcterms:W3CDTF">2009-07-24T22:36:39Z</dcterms:created>
  <dcterms:modified xsi:type="dcterms:W3CDTF">2013-02-16T21:43:53Z</dcterms:modified>
</cp:coreProperties>
</file>