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5" r:id="rId8"/>
    <p:sldId id="264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952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164893"/>
              </p:ext>
            </p:extLst>
          </p:nvPr>
        </p:nvGraphicFramePr>
        <p:xfrm>
          <a:off x="3851920" y="5877272"/>
          <a:ext cx="1584176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60 км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19268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ru-RU" sz="4400" b="1" i="1" dirty="0" smtClean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  <a:p>
            <a:pPr marL="68580" indent="0" algn="ctr">
              <a:buNone/>
            </a:pPr>
            <a:r>
              <a:rPr lang="ru-RU" sz="4400" b="1" i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ЗАПИШИТЕ ТОЛЬКО ОТВЕТЫ</a:t>
            </a:r>
            <a:endParaRPr lang="ru-RU" sz="4400" b="1" i="1" dirty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2420888"/>
            <a:ext cx="8559800" cy="4303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542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94C600"/>
                </a:solidFill>
              </a:rPr>
              <a:t>Алгоритм деления </a:t>
            </a:r>
            <a:br>
              <a:rPr lang="ru-RU" sz="3600" b="1" dirty="0">
                <a:solidFill>
                  <a:srgbClr val="94C600"/>
                </a:solidFill>
              </a:rPr>
            </a:br>
            <a:r>
              <a:rPr lang="ru-RU" sz="3600" b="1" dirty="0">
                <a:solidFill>
                  <a:srgbClr val="94C600"/>
                </a:solidFill>
              </a:rPr>
              <a:t>на двузначное число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ru-RU" b="1" dirty="0" smtClean="0">
                <a:solidFill>
                  <a:srgbClr val="3E3D2D"/>
                </a:solidFill>
              </a:rPr>
              <a:t>1. Найти </a:t>
            </a:r>
            <a:r>
              <a:rPr lang="ru-RU" b="1" dirty="0">
                <a:solidFill>
                  <a:srgbClr val="3E3D2D"/>
                </a:solidFill>
              </a:rPr>
              <a:t>первое неполное </a:t>
            </a:r>
            <a:r>
              <a:rPr lang="ru-RU" b="1" dirty="0" smtClean="0">
                <a:solidFill>
                  <a:srgbClr val="3E3D2D"/>
                </a:solidFill>
              </a:rPr>
              <a:t>делимое</a:t>
            </a:r>
            <a:endParaRPr lang="ru-RU" b="1" dirty="0">
              <a:solidFill>
                <a:srgbClr val="3E3D2D"/>
              </a:solidFill>
            </a:endParaRPr>
          </a:p>
          <a:p>
            <a:pPr marL="68580" lvl="0" indent="0">
              <a:buClr>
                <a:srgbClr val="94C600"/>
              </a:buClr>
              <a:buNone/>
            </a:pPr>
            <a:r>
              <a:rPr lang="ru-RU" b="1" dirty="0" smtClean="0">
                <a:solidFill>
                  <a:srgbClr val="3E3D2D"/>
                </a:solidFill>
              </a:rPr>
              <a:t>2. Найти </a:t>
            </a:r>
            <a:r>
              <a:rPr lang="ru-RU" b="1" dirty="0">
                <a:solidFill>
                  <a:srgbClr val="3E3D2D"/>
                </a:solidFill>
              </a:rPr>
              <a:t>остаток (если он есть</a:t>
            </a:r>
            <a:r>
              <a:rPr lang="ru-RU" b="1" dirty="0" smtClean="0">
                <a:solidFill>
                  <a:srgbClr val="3E3D2D"/>
                </a:solidFill>
              </a:rPr>
              <a:t>)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ru-RU" b="1" dirty="0" smtClean="0">
                <a:solidFill>
                  <a:srgbClr val="3E3D2D"/>
                </a:solidFill>
              </a:rPr>
              <a:t>3. Найти </a:t>
            </a:r>
            <a:r>
              <a:rPr lang="ru-RU" b="1" dirty="0">
                <a:solidFill>
                  <a:srgbClr val="3E3D2D"/>
                </a:solidFill>
              </a:rPr>
              <a:t>цифры в каждом разряде </a:t>
            </a:r>
            <a:r>
              <a:rPr lang="ru-RU" b="1" dirty="0" smtClean="0">
                <a:solidFill>
                  <a:srgbClr val="3E3D2D"/>
                </a:solidFill>
              </a:rPr>
              <a:t>частного</a:t>
            </a:r>
            <a:r>
              <a:rPr lang="ru-RU" b="1" dirty="0">
                <a:solidFill>
                  <a:srgbClr val="3E3D2D"/>
                </a:solidFill>
              </a:rPr>
              <a:t>(путём подбора, умножением</a:t>
            </a:r>
            <a:r>
              <a:rPr lang="ru-RU" b="1" dirty="0" smtClean="0">
                <a:solidFill>
                  <a:srgbClr val="3E3D2D"/>
                </a:solidFill>
              </a:rPr>
              <a:t>)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ru-RU" b="1" dirty="0" smtClean="0">
                <a:solidFill>
                  <a:srgbClr val="3E3D2D"/>
                </a:solidFill>
              </a:rPr>
              <a:t>4. Определить </a:t>
            </a:r>
            <a:r>
              <a:rPr lang="ru-RU" b="1" dirty="0">
                <a:solidFill>
                  <a:srgbClr val="3E3D2D"/>
                </a:solidFill>
              </a:rPr>
              <a:t>число цифр в частном</a:t>
            </a:r>
          </a:p>
          <a:p>
            <a:pPr lvl="0">
              <a:buClr>
                <a:srgbClr val="94C600"/>
              </a:buClr>
            </a:pPr>
            <a:endParaRPr lang="ru-RU" dirty="0">
              <a:solidFill>
                <a:srgbClr val="3E3D2D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89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79" y="54868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деления </a:t>
            </a:r>
            <a:br>
              <a:rPr lang="ru-RU" b="1" dirty="0" smtClean="0"/>
            </a:br>
            <a:r>
              <a:rPr lang="ru-RU" b="1" dirty="0" smtClean="0"/>
              <a:t>на двузначное число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Найти первое неполное делимое</a:t>
            </a:r>
          </a:p>
          <a:p>
            <a:r>
              <a:rPr lang="ru-RU" dirty="0" smtClean="0"/>
              <a:t>Определить число цифр в частном</a:t>
            </a:r>
          </a:p>
          <a:p>
            <a:r>
              <a:rPr lang="ru-RU" dirty="0" smtClean="0"/>
              <a:t>Найти цифры в каждом разряде частного(путём подбора, умножением)</a:t>
            </a:r>
          </a:p>
          <a:p>
            <a:r>
              <a:rPr lang="ru-RU" dirty="0" smtClean="0"/>
              <a:t>Найти остаток (если он есть)</a:t>
            </a:r>
          </a:p>
          <a:p>
            <a:pPr marL="68580" indent="0" algn="ctr">
              <a:buNone/>
            </a:pPr>
            <a:endParaRPr lang="ru-RU" b="1" dirty="0" smtClean="0"/>
          </a:p>
          <a:p>
            <a:pPr marL="68580" indent="0" algn="ctr">
              <a:buNone/>
            </a:pPr>
            <a:r>
              <a:rPr lang="ru-RU" b="1" dirty="0" smtClean="0"/>
              <a:t>1, 4, 3, 2.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запись в таблице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745104"/>
              </p:ext>
            </p:extLst>
          </p:nvPr>
        </p:nvGraphicFramePr>
        <p:xfrm>
          <a:off x="611561" y="2276872"/>
          <a:ext cx="7921499" cy="250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393"/>
                <a:gridCol w="1809393"/>
                <a:gridCol w="1809393"/>
                <a:gridCol w="2493320"/>
              </a:tblGrid>
              <a:tr h="10377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Виноград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Масса 1 ящика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Общая масса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24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«Изабелла»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? кг 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одинаковые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35 </a:t>
                      </a:r>
                      <a:r>
                        <a:rPr lang="ru-RU" b="1" dirty="0" err="1" smtClean="0"/>
                        <a:t>ящ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? кг    </a:t>
                      </a:r>
                    </a:p>
                    <a:p>
                      <a:pPr algn="l"/>
                      <a:r>
                        <a:rPr lang="ru-RU" b="1" dirty="0" smtClean="0"/>
                        <a:t>                </a:t>
                      </a:r>
                    </a:p>
                    <a:p>
                      <a:pPr algn="l"/>
                      <a:r>
                        <a:rPr lang="ru-RU" b="1" dirty="0" smtClean="0"/>
                        <a:t>                 1 т 162 кг</a:t>
                      </a:r>
                    </a:p>
                    <a:p>
                      <a:pPr algn="l"/>
                      <a:endParaRPr lang="ru-RU" b="1" dirty="0" smtClean="0"/>
                    </a:p>
                    <a:p>
                      <a:pPr algn="l"/>
                      <a:r>
                        <a:rPr lang="ru-RU" b="1" dirty="0" smtClean="0"/>
                        <a:t>? кг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«Мускат»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48 </a:t>
                      </a:r>
                      <a:r>
                        <a:rPr lang="ru-RU" b="1" dirty="0" err="1" smtClean="0"/>
                        <a:t>ящ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авая фигурная скобка 5"/>
          <p:cNvSpPr/>
          <p:nvPr/>
        </p:nvSpPr>
        <p:spPr>
          <a:xfrm>
            <a:off x="6588224" y="3356992"/>
            <a:ext cx="432048" cy="136815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7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    35 </a:t>
            </a:r>
            <a:r>
              <a:rPr lang="ru-RU" dirty="0"/>
              <a:t>+ 48 = 83 (</a:t>
            </a:r>
            <a:r>
              <a:rPr lang="ru-RU" dirty="0" err="1"/>
              <a:t>ящ</a:t>
            </a:r>
            <a:r>
              <a:rPr lang="ru-RU" dirty="0"/>
              <a:t>.) - всего.</a:t>
            </a:r>
          </a:p>
          <a:p>
            <a:r>
              <a:rPr lang="ru-RU" dirty="0"/>
              <a:t>2)	 1162 : 83 = 14 (кг) - 1 </a:t>
            </a:r>
            <a:r>
              <a:rPr lang="ru-RU" dirty="0" err="1"/>
              <a:t>ящ</a:t>
            </a:r>
            <a:r>
              <a:rPr lang="ru-RU" dirty="0"/>
              <a:t>.</a:t>
            </a:r>
          </a:p>
          <a:p>
            <a:r>
              <a:rPr lang="ru-RU" dirty="0"/>
              <a:t>3)	 35 • 14 = 490 (кг) - сорт «Изабелла».</a:t>
            </a:r>
          </a:p>
          <a:p>
            <a:r>
              <a:rPr lang="ru-RU" dirty="0"/>
              <a:t>4)	 48 • 14 = 672 (кг) - сорт «Мускат».</a:t>
            </a:r>
          </a:p>
          <a:p>
            <a:r>
              <a:rPr lang="ru-RU" dirty="0" smtClean="0"/>
              <a:t>Ответ: изабелла – 490 кг, мускат – 672 кг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7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688632"/>
          </a:xfrm>
        </p:spPr>
        <p:txBody>
          <a:bodyPr>
            <a:normAutofit lnSpcReduction="10000"/>
          </a:bodyPr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Оля, Таня, Юля и Ира варили варенье. Две девочки варили его из смородины, две девочки - из крыжовника. Таня и Ира варили варенье из разных ягод. Ира и Оля тоже варили его из разных ягод. Ира варила варенье из крыжовника. Из каких ягод варила варенье каждая девочка?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24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563126"/>
              </p:ext>
            </p:extLst>
          </p:nvPr>
        </p:nvGraphicFramePr>
        <p:xfrm>
          <a:off x="1403648" y="1628800"/>
          <a:ext cx="6480720" cy="3673326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162477"/>
                <a:gridCol w="2581939"/>
                <a:gridCol w="2736304"/>
              </a:tblGrid>
              <a:tr h="623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из смородины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из крыжовника</a:t>
                      </a:r>
                      <a:endParaRPr lang="ru-RU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Оля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Таня</a:t>
                      </a:r>
                      <a:endParaRPr lang="ru-RU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Юля</a:t>
                      </a:r>
                      <a:endParaRPr lang="ru-RU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Ира</a:t>
                      </a:r>
                      <a:endParaRPr lang="ru-RU" sz="3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люс 4"/>
          <p:cNvSpPr/>
          <p:nvPr/>
        </p:nvSpPr>
        <p:spPr>
          <a:xfrm>
            <a:off x="6300192" y="4725144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01008"/>
            <a:ext cx="4508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Минус 5"/>
          <p:cNvSpPr/>
          <p:nvPr/>
        </p:nvSpPr>
        <p:spPr>
          <a:xfrm>
            <a:off x="6228184" y="3372234"/>
            <a:ext cx="648072" cy="64807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70276"/>
            <a:ext cx="4508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363" y="2977431"/>
            <a:ext cx="4937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226" y="4149080"/>
            <a:ext cx="4508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56235"/>
            <a:ext cx="4937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456" y="4889065"/>
            <a:ext cx="4937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21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320602"/>
              </p:ext>
            </p:extLst>
          </p:nvPr>
        </p:nvGraphicFramePr>
        <p:xfrm>
          <a:off x="6156176" y="2324100"/>
          <a:ext cx="16638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8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8933"/>
            <a:ext cx="8171728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499997"/>
              </p:ext>
            </p:extLst>
          </p:nvPr>
        </p:nvGraphicFramePr>
        <p:xfrm>
          <a:off x="3995936" y="5661248"/>
          <a:ext cx="1296144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?</a:t>
                      </a:r>
                      <a:r>
                        <a:rPr lang="ru-RU" sz="3600" baseline="0" dirty="0" smtClean="0"/>
                        <a:t> км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7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219</TotalTime>
  <Words>198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Математика</vt:lpstr>
      <vt:lpstr>Презентация PowerPoint</vt:lpstr>
      <vt:lpstr>Алгоритм деления  на двузначное число</vt:lpstr>
      <vt:lpstr>Алгоритм деления  на двузначное число</vt:lpstr>
      <vt:lpstr>Краткая запись в таблице</vt:lpstr>
      <vt:lpstr>РЕШЕНИЕ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Пользователь</dc:creator>
  <cp:lastModifiedBy>Пользователь</cp:lastModifiedBy>
  <cp:revision>15</cp:revision>
  <dcterms:created xsi:type="dcterms:W3CDTF">2015-02-24T15:40:07Z</dcterms:created>
  <dcterms:modified xsi:type="dcterms:W3CDTF">2015-03-02T03:37:58Z</dcterms:modified>
</cp:coreProperties>
</file>